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69" r:id="rId5"/>
    <p:sldId id="263" r:id="rId6"/>
    <p:sldId id="258" r:id="rId7"/>
    <p:sldId id="264" r:id="rId8"/>
    <p:sldId id="272" r:id="rId9"/>
    <p:sldId id="265" r:id="rId10"/>
    <p:sldId id="262" r:id="rId11"/>
    <p:sldId id="260" r:id="rId12"/>
    <p:sldId id="266" r:id="rId13"/>
    <p:sldId id="259" r:id="rId14"/>
    <p:sldId id="261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3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4416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1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10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49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69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0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2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5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5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6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0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2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9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20A4-36E3-4E11-AA19-F213A58E9805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11FC1-3892-4CEC-81CD-1A77FFB3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76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cs.google.com/spreadsheets/d/1-aXsPsl5QqetZUDNI0_lL9spA8yFOqgTe-PR4YBc9Y8/edit#gid=199759959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SFaYYQzNMLo2U6rSNLpghg" TargetMode="External"/><Relationship Id="rId3" Type="http://schemas.openxmlformats.org/officeDocument/2006/relationships/hyperlink" Target="https://abana.org/education/controlled-hand-forging/" TargetMode="External"/><Relationship Id="rId7" Type="http://schemas.openxmlformats.org/officeDocument/2006/relationships/hyperlink" Target="https://www.youtube.com/channel/UCdOM6Qc53TcWuExrnDLVjXg" TargetMode="External"/><Relationship Id="rId2" Type="http://schemas.openxmlformats.org/officeDocument/2006/relationships/hyperlink" Target="https://abana.org/education/abana-curriculu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hannel/UCQXBXA3pXM5A-skemMLMrug" TargetMode="External"/><Relationship Id="rId11" Type="http://schemas.openxmlformats.org/officeDocument/2006/relationships/hyperlink" Target="https://www.youtube.com/channel/UCmJ3R3FIdB247BBCNWqVkPQ" TargetMode="External"/><Relationship Id="rId5" Type="http://schemas.openxmlformats.org/officeDocument/2006/relationships/hyperlink" Target="https://www.youtube.com/channel/UCwQzavb0mm11G3To002BOsw" TargetMode="External"/><Relationship Id="rId10" Type="http://schemas.openxmlformats.org/officeDocument/2006/relationships/hyperlink" Target="https://www.youtube.com/user/MarkAspery" TargetMode="External"/><Relationship Id="rId4" Type="http://schemas.openxmlformats.org/officeDocument/2006/relationships/hyperlink" Target="https://rockymountainsmiths.org/" TargetMode="External"/><Relationship Id="rId9" Type="http://schemas.openxmlformats.org/officeDocument/2006/relationships/hyperlink" Target="https://www.youtube.com/channel/UCZ3rO8Nb9I1p9Wh_lQ6ebew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oleoacresfarriersupply.com/" TargetMode="External"/><Relationship Id="rId2" Type="http://schemas.openxmlformats.org/officeDocument/2006/relationships/hyperlink" Target="https://www.nctoolco.com/shop/nc-tool-products/nc-forges/large-blacksmith-forge/c/4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04.safelinks.protection.outlook.com/?url=https%3A%2F%2Fwww.kensiron.com%2Fmz75&amp;data=05%7C01%7Cmbweems%40mines.edu%7C2fee111d16e04e25e9b508dba4df8700%7C997209e009b346239a4d76afa44a675c%7C0%7C0%7C638285052206570578%7CUnknown%7CTWFpbGZsb3d8eyJWIjoiMC4wLjAwMDAiLCJQIjoiV2luMzIiLCJBTiI6Ik1haWwiLCJXVCI6Mn0%3D%7C3000%7C%7C%7C&amp;sdata=AEcpGp1sSW3CTMbBVpnXXuucn4NYwnHkeizP9BApSU4%3D&amp;reserved=0" TargetMode="External"/><Relationship Id="rId5" Type="http://schemas.openxmlformats.org/officeDocument/2006/relationships/hyperlink" Target="https://coaliron.com/products/25-ton-forging-press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68276F-5AB6-734C-E48F-D8ED8E454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How To Start:</a:t>
            </a:r>
            <a:br>
              <a:rPr lang="en-US" dirty="0"/>
            </a:br>
            <a:r>
              <a:rPr lang="en-US" dirty="0">
                <a:latin typeface="Algerian" panose="04020705040A02060702" pitchFamily="82" charset="0"/>
              </a:rPr>
              <a:t>FORGING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E181F-5B1C-C484-BF1A-25BDB860D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8887" y="2789670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Mason Weems</a:t>
            </a:r>
          </a:p>
          <a:p>
            <a:r>
              <a:rPr lang="en-US" dirty="0"/>
              <a:t>Colorado School of Mines</a:t>
            </a:r>
          </a:p>
          <a:p>
            <a:r>
              <a:rPr lang="en-US" dirty="0"/>
              <a:t>mbweems@mines.edu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B028B7-501D-FD15-2126-F63F0A56F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0" y="160400"/>
            <a:ext cx="4043363" cy="3019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14FFF-FF53-EE69-2575-E4149205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2" y="3660942"/>
            <a:ext cx="3318565" cy="30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6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B54D-D3F8-3A81-76DA-80D4FE610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6150"/>
            <a:ext cx="5256321" cy="4616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Class 1: Keychain</a:t>
            </a:r>
          </a:p>
          <a:p>
            <a:pPr lvl="1"/>
            <a:r>
              <a:rPr lang="en-US" dirty="0"/>
              <a:t>Safety in the shop, hammer technique</a:t>
            </a:r>
          </a:p>
          <a:p>
            <a:r>
              <a:rPr lang="en-US" dirty="0"/>
              <a:t>Class 2: Bottle Opener Part 1</a:t>
            </a:r>
          </a:p>
          <a:p>
            <a:pPr lvl="1"/>
            <a:r>
              <a:rPr lang="en-US" dirty="0"/>
              <a:t>How to make 3 types of clean tapers</a:t>
            </a:r>
          </a:p>
          <a:p>
            <a:r>
              <a:rPr lang="en-US" dirty="0"/>
              <a:t>Class 3: Bottle Opener Part 2</a:t>
            </a:r>
          </a:p>
          <a:p>
            <a:pPr lvl="1"/>
            <a:r>
              <a:rPr lang="en-US" dirty="0"/>
              <a:t>How to bend in 3 ways</a:t>
            </a:r>
          </a:p>
          <a:p>
            <a:r>
              <a:rPr lang="en-US" dirty="0"/>
              <a:t>Class 4: Leaf Part 1</a:t>
            </a:r>
          </a:p>
          <a:p>
            <a:pPr lvl="1"/>
            <a:r>
              <a:rPr lang="en-US" dirty="0"/>
              <a:t>How to shoulder and cut</a:t>
            </a:r>
          </a:p>
          <a:p>
            <a:r>
              <a:rPr lang="en-US" dirty="0"/>
              <a:t>Class 5: Leaf Part 2</a:t>
            </a:r>
          </a:p>
          <a:p>
            <a:pPr lvl="1"/>
            <a:r>
              <a:rPr lang="en-US" dirty="0"/>
              <a:t>Using punches, chisels and fullers</a:t>
            </a:r>
          </a:p>
          <a:p>
            <a:r>
              <a:rPr lang="en-US" dirty="0"/>
              <a:t>Test: Coat Hook</a:t>
            </a:r>
          </a:p>
          <a:p>
            <a:pPr lvl="1"/>
            <a:r>
              <a:rPr lang="en-US" dirty="0"/>
              <a:t>Put together all those skills!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38FB81-2D66-8EE7-0DA1-1F9298F3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Intro Classes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02971-B2E3-B66F-1C8D-D45341B63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55173" y="1879338"/>
            <a:ext cx="5978694" cy="3099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09B9EB-C523-1661-D2D2-F3BCA49C815D}"/>
              </a:ext>
            </a:extLst>
          </p:cNvPr>
          <p:cNvSpPr txBox="1"/>
          <p:nvPr/>
        </p:nvSpPr>
        <p:spPr>
          <a:xfrm>
            <a:off x="9561251" y="924365"/>
            <a:ext cx="1589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Punched Hole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192588-B6E4-A15C-3804-93C02A424D5A}"/>
              </a:ext>
            </a:extLst>
          </p:cNvPr>
          <p:cNvSpPr txBox="1"/>
          <p:nvPr/>
        </p:nvSpPr>
        <p:spPr>
          <a:xfrm>
            <a:off x="7662925" y="1963076"/>
            <a:ext cx="10815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Shoulder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F90F2-3D48-AE2C-7C97-228B4F2A6FBA}"/>
              </a:ext>
            </a:extLst>
          </p:cNvPr>
          <p:cNvSpPr txBox="1"/>
          <p:nvPr/>
        </p:nvSpPr>
        <p:spPr>
          <a:xfrm>
            <a:off x="9561251" y="3572258"/>
            <a:ext cx="732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Twist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925B9-447F-DB16-9B5F-11FACE198369}"/>
              </a:ext>
            </a:extLst>
          </p:cNvPr>
          <p:cNvSpPr txBox="1"/>
          <p:nvPr/>
        </p:nvSpPr>
        <p:spPr>
          <a:xfrm>
            <a:off x="9266330" y="5318288"/>
            <a:ext cx="1455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Round Taper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B787C-63AD-8C3A-ABD9-E35A48E2F8B6}"/>
              </a:ext>
            </a:extLst>
          </p:cNvPr>
          <p:cNvSpPr txBox="1"/>
          <p:nvPr/>
        </p:nvSpPr>
        <p:spPr>
          <a:xfrm>
            <a:off x="6801790" y="3907167"/>
            <a:ext cx="1800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Bend + Re-Bend</a:t>
            </a:r>
          </a:p>
        </p:txBody>
      </p:sp>
    </p:spTree>
    <p:extLst>
      <p:ext uri="{BB962C8B-B14F-4D97-AF65-F5344CB8AC3E}">
        <p14:creationId xmlns:p14="http://schemas.microsoft.com/office/powerpoint/2010/main" val="1955095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D70D-852F-F108-E2A6-176FAF43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Teaching 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Basics and Safety</a:t>
            </a:r>
            <a:br>
              <a:rPr lang="en-US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39CC-AF6B-3230-493C-B6CDAEDD6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97" y="2336873"/>
            <a:ext cx="11594237" cy="3599316"/>
          </a:xfrm>
        </p:spPr>
        <p:txBody>
          <a:bodyPr/>
          <a:lstStyle/>
          <a:p>
            <a:r>
              <a:rPr lang="en-US" dirty="0"/>
              <a:t>The way I do classes:</a:t>
            </a:r>
          </a:p>
          <a:p>
            <a:r>
              <a:rPr lang="en-US" dirty="0">
                <a:hlinkClick r:id="rId2"/>
              </a:rPr>
              <a:t>https://docs.google.com/spreadsheets/d/1-aXsPsl5QqetZUDNI0_lL9spA8yFOqgTe-PR4YBc9Y8/edit#gid=1997599597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5DE8E-716B-A9A5-B567-C6994F1B7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2" y="3655423"/>
            <a:ext cx="2888109" cy="306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F4259-A268-E5CC-EE0F-1EA0D4905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945" y="3655423"/>
            <a:ext cx="2888109" cy="3092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593FA-5049-570B-DD90-B77D6A9CD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895" y="3655423"/>
            <a:ext cx="3084574" cy="30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C2E9-9BC0-8EE3-6A15-8B8698CB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Maintain: Building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7593F-4C7E-16ED-969D-4F306D828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5285473" cy="4383523"/>
          </a:xfrm>
        </p:spPr>
        <p:txBody>
          <a:bodyPr>
            <a:normAutofit/>
          </a:bodyPr>
          <a:lstStyle/>
          <a:p>
            <a:r>
              <a:rPr lang="en-US" dirty="0"/>
              <a:t>Pliers</a:t>
            </a:r>
          </a:p>
          <a:p>
            <a:pPr lvl="1"/>
            <a:r>
              <a:rPr lang="en-US" dirty="0"/>
              <a:t>How to make tongs without using a lot of material</a:t>
            </a:r>
          </a:p>
          <a:p>
            <a:r>
              <a:rPr lang="en-US" dirty="0"/>
              <a:t>Tongs</a:t>
            </a:r>
          </a:p>
          <a:p>
            <a:pPr lvl="1"/>
            <a:r>
              <a:rPr lang="en-US" dirty="0"/>
              <a:t>Use the press to draw down the reins, do the rest by hand</a:t>
            </a:r>
          </a:p>
          <a:p>
            <a:pPr lvl="1"/>
            <a:r>
              <a:rPr lang="en-US" dirty="0"/>
              <a:t>Help build your shop with different types!</a:t>
            </a:r>
          </a:p>
          <a:p>
            <a:r>
              <a:rPr lang="en-US" dirty="0"/>
              <a:t>Hammer</a:t>
            </a:r>
          </a:p>
          <a:p>
            <a:pPr lvl="1"/>
            <a:r>
              <a:rPr lang="en-US" dirty="0"/>
              <a:t>Use almost entirely JUST the press for this</a:t>
            </a:r>
          </a:p>
          <a:p>
            <a:pPr lvl="1"/>
            <a:r>
              <a:rPr lang="en-US" dirty="0"/>
              <a:t>Builds the shop!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697FF-003C-F977-2534-907048F97B68}"/>
              </a:ext>
            </a:extLst>
          </p:cNvPr>
          <p:cNvSpPr txBox="1"/>
          <p:nvPr/>
        </p:nvSpPr>
        <p:spPr>
          <a:xfrm>
            <a:off x="6094521" y="2353723"/>
            <a:ext cx="60945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ABANA forging Curriculum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https://abana.org/education/abana-curriculum/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https://abana.org/education/controlled-hand-forging/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Rocky Mountain Smiths (Colorado’s Blacksmith Club)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https://rockymountainsmiths.org/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5"/>
              </a:rPr>
              <a:t>https://www.youtube.com/channel/UCwQzavb0mm11G3To002BOsw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Video Sources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https://www.youtube.com/channel/UCQXBXA3pXM5A-skemMLMrug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7"/>
              </a:rPr>
              <a:t>https://www.youtube.com/channel/UCdOM6Qc53TcWuExrnDLVjXg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8"/>
              </a:rPr>
              <a:t>https://www.youtube.com/channel/UCSFaYYQzNMLo2U6rSNLpghg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Good for tongs and tools: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9"/>
              </a:rPr>
              <a:t>https://www.youtube.com/channel/UCZ3rO8Nb9I1p9Wh_lQ6ebew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10"/>
              </a:rPr>
              <a:t>https://www.youtube.com/user/MarkAspery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11"/>
              </a:rPr>
              <a:t>https://www.youtube.com/channel/UCmJ3R3FIdB247BBCNWqVkPQ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1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C6F5-7733-417A-DE17-8E08C2E9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5" y="753228"/>
            <a:ext cx="10232038" cy="1080938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Reaching Student Audiences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Connecting with Classes, Clubs, Comps, Locals, and Research</a:t>
            </a:r>
            <a:br>
              <a:rPr lang="en-US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90C50-CF4B-7C1B-FB30-4C7424C93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2336872"/>
            <a:ext cx="11487705" cy="4383523"/>
          </a:xfrm>
        </p:spPr>
        <p:txBody>
          <a:bodyPr>
            <a:normAutofit/>
          </a:bodyPr>
          <a:lstStyle/>
          <a:p>
            <a:r>
              <a:rPr lang="en-US" dirty="0"/>
              <a:t>What classes can you crossover with on campus?</a:t>
            </a:r>
          </a:p>
          <a:p>
            <a:pPr lvl="1"/>
            <a:r>
              <a:rPr lang="en-US" dirty="0"/>
              <a:t>Welding, Forging &amp; Forming, </a:t>
            </a:r>
            <a:r>
              <a:rPr lang="en-US" dirty="0" err="1"/>
              <a:t>Bladesmithing</a:t>
            </a:r>
            <a:endParaRPr lang="en-US" dirty="0"/>
          </a:p>
          <a:p>
            <a:r>
              <a:rPr lang="en-US" dirty="0"/>
              <a:t>What clubs can you interact with?</a:t>
            </a:r>
          </a:p>
          <a:p>
            <a:pPr lvl="1"/>
            <a:r>
              <a:rPr lang="en-US" dirty="0"/>
              <a:t>Materials Advantage chapters, art clubs</a:t>
            </a:r>
          </a:p>
          <a:p>
            <a:r>
              <a:rPr lang="en-US" dirty="0"/>
              <a:t>What competitions can you participate in?</a:t>
            </a:r>
          </a:p>
          <a:p>
            <a:pPr lvl="1"/>
            <a:r>
              <a:rPr lang="en-US" dirty="0"/>
              <a:t>FIERF!!</a:t>
            </a:r>
          </a:p>
          <a:p>
            <a:r>
              <a:rPr lang="en-US" dirty="0"/>
              <a:t>What local groups can you get in contact with?</a:t>
            </a:r>
          </a:p>
          <a:p>
            <a:pPr lvl="1"/>
            <a:r>
              <a:rPr lang="en-US" dirty="0"/>
              <a:t>Rocky Mountain Smiths, Upper Midwest Blacksmith Association, ABANA</a:t>
            </a:r>
          </a:p>
          <a:p>
            <a:r>
              <a:rPr lang="en-US" dirty="0"/>
              <a:t>How can the forge support other campus activities (research)?</a:t>
            </a:r>
          </a:p>
          <a:p>
            <a:pPr lvl="1"/>
            <a:r>
              <a:rPr lang="en-US" dirty="0"/>
              <a:t>Sample prep, testing,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9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29AF-39DD-800C-62BB-633E3C55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Open Shop 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Encouraging Creativity and Exploration</a:t>
            </a:r>
            <a:br>
              <a:rPr lang="en-US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2A038-19F4-2736-0C86-D750F93C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99" y="2150440"/>
            <a:ext cx="6412937" cy="4436789"/>
          </a:xfrm>
        </p:spPr>
        <p:txBody>
          <a:bodyPr>
            <a:normAutofit/>
          </a:bodyPr>
          <a:lstStyle/>
          <a:p>
            <a:r>
              <a:rPr lang="en-US" dirty="0"/>
              <a:t>No Knives!</a:t>
            </a:r>
          </a:p>
          <a:p>
            <a:pPr lvl="1"/>
            <a:r>
              <a:rPr lang="en-US" dirty="0"/>
              <a:t>Ok, maybe SOME knives, but restrict knifemaking!</a:t>
            </a:r>
          </a:p>
          <a:p>
            <a:pPr lvl="1"/>
            <a:r>
              <a:rPr lang="en-US" dirty="0"/>
              <a:t>Nothing impedes building blacksmithing skill like knifemaking</a:t>
            </a:r>
          </a:p>
          <a:p>
            <a:r>
              <a:rPr lang="en-US" dirty="0"/>
              <a:t>Social Media!</a:t>
            </a:r>
          </a:p>
          <a:p>
            <a:pPr lvl="1"/>
            <a:r>
              <a:rPr lang="en-US" dirty="0"/>
              <a:t>Encourage students to gain inspiration from other blacksmiths</a:t>
            </a:r>
          </a:p>
          <a:p>
            <a:pPr lvl="1"/>
            <a:r>
              <a:rPr lang="en-US" dirty="0"/>
              <a:t>Build support and engagement in your club by posting projects</a:t>
            </a:r>
          </a:p>
          <a:p>
            <a:r>
              <a:rPr lang="en-US" dirty="0"/>
              <a:t>Art Clubs!</a:t>
            </a:r>
          </a:p>
          <a:p>
            <a:pPr lvl="1"/>
            <a:r>
              <a:rPr lang="en-US" dirty="0"/>
              <a:t>Tie-in with local art clubs to build inspiration and engagement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E0882-29C8-26D7-A92C-64FE9F569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273" y="2620206"/>
            <a:ext cx="4457793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10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459E-677B-21A7-5D68-F704BDDD4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B01E7-6998-1132-21D0-10B3ABC6E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thanks for listening!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Mason Weems</a:t>
            </a:r>
          </a:p>
          <a:p>
            <a:pPr marL="0" indent="0">
              <a:buNone/>
            </a:pPr>
            <a:r>
              <a:rPr lang="en-US" dirty="0"/>
              <a:t>mbweems@mines.edu</a:t>
            </a:r>
          </a:p>
        </p:txBody>
      </p:sp>
    </p:spTree>
    <p:extLst>
      <p:ext uri="{BB962C8B-B14F-4D97-AF65-F5344CB8AC3E}">
        <p14:creationId xmlns:p14="http://schemas.microsoft.com/office/powerpoint/2010/main" val="342537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9FA4-D017-096A-1EE5-26B9DF16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9124F-64FD-355E-0D89-9CA4E498B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10189843" cy="3599316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How to start a club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r>
              <a:rPr lang="en-US" dirty="0"/>
              <a:t>Buying equipment</a:t>
            </a:r>
          </a:p>
          <a:p>
            <a:pPr lvl="1"/>
            <a:r>
              <a:rPr lang="en-US" dirty="0"/>
              <a:t>Classes</a:t>
            </a:r>
          </a:p>
          <a:p>
            <a:r>
              <a:rPr lang="en-US" dirty="0"/>
              <a:t>How to maintain a club</a:t>
            </a:r>
          </a:p>
          <a:p>
            <a:pPr lvl="1"/>
            <a:r>
              <a:rPr lang="en-US" dirty="0"/>
              <a:t>Building equipment</a:t>
            </a:r>
          </a:p>
          <a:p>
            <a:pPr lvl="1"/>
            <a:r>
              <a:rPr lang="en-US" dirty="0"/>
              <a:t>Gaining engagement</a:t>
            </a:r>
          </a:p>
          <a:p>
            <a:pPr lvl="1"/>
            <a:r>
              <a:rPr lang="en-US" dirty="0"/>
              <a:t>Competitions and local interaction</a:t>
            </a:r>
          </a:p>
        </p:txBody>
      </p:sp>
    </p:spTree>
    <p:extLst>
      <p:ext uri="{BB962C8B-B14F-4D97-AF65-F5344CB8AC3E}">
        <p14:creationId xmlns:p14="http://schemas.microsoft.com/office/powerpoint/2010/main" val="153461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242C-83F1-9E30-5CB4-7BCAEB8A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 School of Mines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B7A91-5850-31D8-9024-49284B8E4C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Started forge in 2017</a:t>
            </a:r>
          </a:p>
          <a:p>
            <a:r>
              <a:rPr lang="en-US" dirty="0"/>
              <a:t>I got there (undergrad) in 2019</a:t>
            </a:r>
          </a:p>
          <a:p>
            <a:r>
              <a:rPr lang="en-US" dirty="0"/>
              <a:t>Took over in 2020</a:t>
            </a:r>
          </a:p>
          <a:p>
            <a:r>
              <a:rPr lang="en-US" dirty="0"/>
              <a:t>Built up/refined classes and open shop over the last 4 years</a:t>
            </a:r>
          </a:p>
          <a:p>
            <a:r>
              <a:rPr lang="en-US" dirty="0"/>
              <a:t>Still there for PhD (second year)</a:t>
            </a:r>
          </a:p>
          <a:p>
            <a:r>
              <a:rPr lang="en-US" dirty="0"/>
              <a:t>Participated in FIERF comp both 2023/2024</a:t>
            </a:r>
          </a:p>
        </p:txBody>
      </p:sp>
      <p:pic>
        <p:nvPicPr>
          <p:cNvPr id="6" name="Picture 5" descr="A person wearing a mask and a metal crown&#10;&#10;Description automatically generated">
            <a:extLst>
              <a:ext uri="{FF2B5EF4-FFF2-40B4-BE49-F238E27FC236}">
                <a16:creationId xmlns:a16="http://schemas.microsoft.com/office/drawing/2014/main" id="{3B4BF62A-EDB5-D3A4-7CBF-C40EBE33A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49" y="285588"/>
            <a:ext cx="3962604" cy="3143412"/>
          </a:xfrm>
          <a:prstGeom prst="rect">
            <a:avLst/>
          </a:prstGeom>
        </p:spPr>
      </p:pic>
      <p:pic>
        <p:nvPicPr>
          <p:cNvPr id="10" name="Picture 9" descr="A guitar on a table&#10;&#10;Description automatically generated">
            <a:extLst>
              <a:ext uri="{FF2B5EF4-FFF2-40B4-BE49-F238E27FC236}">
                <a16:creationId xmlns:a16="http://schemas.microsoft.com/office/drawing/2014/main" id="{E17BF6EE-D3B0-A7ED-FB3C-8D346054F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25" y="606489"/>
            <a:ext cx="2779720" cy="3704253"/>
          </a:xfrm>
          <a:prstGeom prst="rect">
            <a:avLst/>
          </a:prstGeom>
        </p:spPr>
      </p:pic>
      <p:pic>
        <p:nvPicPr>
          <p:cNvPr id="12" name="Picture 11" descr="A blue anchor and black hose wrapped around it&#10;&#10;Description automatically generated">
            <a:extLst>
              <a:ext uri="{FF2B5EF4-FFF2-40B4-BE49-F238E27FC236}">
                <a16:creationId xmlns:a16="http://schemas.microsoft.com/office/drawing/2014/main" id="{D4E42646-2D5D-B8EA-F5AF-06AC233E7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76" y="3429000"/>
            <a:ext cx="2573167" cy="3429000"/>
          </a:xfrm>
          <a:prstGeom prst="rect">
            <a:avLst/>
          </a:prstGeom>
        </p:spPr>
      </p:pic>
      <p:pic>
        <p:nvPicPr>
          <p:cNvPr id="14" name="Picture 13" descr="A person hammering a metal object with a hammer&#10;&#10;Description automatically generated">
            <a:extLst>
              <a:ext uri="{FF2B5EF4-FFF2-40B4-BE49-F238E27FC236}">
                <a16:creationId xmlns:a16="http://schemas.microsoft.com/office/drawing/2014/main" id="{B0824138-9D4A-8CC7-6DA0-67B6022D7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24" y="4134744"/>
            <a:ext cx="2805552" cy="27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1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B136-9CE1-922D-DEC6-29D2EAE2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you all 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A518-9AB0-914A-171B-3FA4B65E2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011" y="2150259"/>
            <a:ext cx="7124883" cy="4595773"/>
          </a:xfrm>
        </p:spPr>
        <p:txBody>
          <a:bodyPr/>
          <a:lstStyle/>
          <a:p>
            <a:r>
              <a:rPr lang="en-US" dirty="0"/>
              <a:t>How to Start:</a:t>
            </a:r>
          </a:p>
          <a:p>
            <a:r>
              <a:rPr lang="en-US" sz="2000" dirty="0"/>
              <a:t>Who is the building manager?</a:t>
            </a:r>
          </a:p>
          <a:p>
            <a:r>
              <a:rPr lang="en-US" sz="2000" dirty="0"/>
              <a:t>Who is in charge of the space/scheduling?</a:t>
            </a:r>
          </a:p>
          <a:p>
            <a:r>
              <a:rPr lang="en-US" sz="2000" dirty="0"/>
              <a:t>Where is the lab, and how can you work with nearby labs?</a:t>
            </a:r>
          </a:p>
          <a:p>
            <a:pPr lvl="1"/>
            <a:r>
              <a:rPr lang="en-US" sz="1600" dirty="0"/>
              <a:t>Can they help support (welding?)</a:t>
            </a:r>
          </a:p>
          <a:p>
            <a:r>
              <a:rPr lang="en-US" sz="2000" dirty="0"/>
              <a:t>What other local equipment do you need to be aware of?</a:t>
            </a:r>
          </a:p>
          <a:p>
            <a:pPr lvl="1"/>
            <a:r>
              <a:rPr lang="en-US" sz="1600" dirty="0"/>
              <a:t>Is there sensitive equipment nearby (no power hammers)</a:t>
            </a:r>
          </a:p>
          <a:p>
            <a:r>
              <a:rPr lang="en-US" sz="2000" dirty="0"/>
              <a:t>Where is the funding coming from?</a:t>
            </a:r>
          </a:p>
          <a:p>
            <a:pPr lvl="1"/>
            <a:r>
              <a:rPr lang="en-US" sz="1600" dirty="0"/>
              <a:t>FIERF/School club funding/professor support?</a:t>
            </a:r>
          </a:p>
          <a:p>
            <a:r>
              <a:rPr lang="en-US" sz="2000" dirty="0"/>
              <a:t>Is EHS on board with what you’re doing?</a:t>
            </a:r>
          </a:p>
          <a:p>
            <a:pPr lvl="1"/>
            <a:r>
              <a:rPr lang="en-US" sz="1600" dirty="0"/>
              <a:t>What safety considerations do you need?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79836F-C541-D2B7-82ED-65AB2C9020C7}"/>
              </a:ext>
            </a:extLst>
          </p:cNvPr>
          <p:cNvSpPr txBox="1">
            <a:spLocks/>
          </p:cNvSpPr>
          <p:nvPr/>
        </p:nvSpPr>
        <p:spPr>
          <a:xfrm>
            <a:off x="7116743" y="2262227"/>
            <a:ext cx="4891756" cy="4595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School considerations:</a:t>
            </a:r>
          </a:p>
          <a:p>
            <a:r>
              <a:rPr lang="en-US" dirty="0"/>
              <a:t>Club requires:</a:t>
            </a:r>
          </a:p>
          <a:p>
            <a:pPr lvl="1"/>
            <a:r>
              <a:rPr lang="en-US" dirty="0"/>
              <a:t>Professor advisor</a:t>
            </a:r>
          </a:p>
          <a:p>
            <a:pPr lvl="1"/>
            <a:r>
              <a:rPr lang="en-US" dirty="0"/>
              <a:t>10 interested students</a:t>
            </a:r>
          </a:p>
          <a:p>
            <a:pPr lvl="1"/>
            <a:r>
              <a:rPr lang="en-US" dirty="0"/>
              <a:t>Bylaws</a:t>
            </a:r>
          </a:p>
          <a:p>
            <a:r>
              <a:rPr lang="en-US" dirty="0"/>
              <a:t>Lab space requires:</a:t>
            </a:r>
          </a:p>
          <a:p>
            <a:pPr lvl="1"/>
            <a:r>
              <a:rPr lang="en-US" dirty="0"/>
              <a:t>Safety considerations</a:t>
            </a:r>
          </a:p>
          <a:p>
            <a:pPr lvl="1"/>
            <a:r>
              <a:rPr lang="en-US" dirty="0"/>
              <a:t>Funding sources</a:t>
            </a:r>
          </a:p>
          <a:p>
            <a:pPr lvl="1"/>
            <a:r>
              <a:rPr lang="en-US" dirty="0"/>
              <a:t>Maintenance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3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69AE9-5295-4647-4F1D-9AFF5F5AA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67" y="0"/>
            <a:ext cx="92988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82BCD-CCEE-814E-FFBF-CD4B4DF0C168}"/>
              </a:ext>
            </a:extLst>
          </p:cNvPr>
          <p:cNvSpPr txBox="1"/>
          <p:nvPr/>
        </p:nvSpPr>
        <p:spPr>
          <a:xfrm>
            <a:off x="8131947" y="3429000"/>
            <a:ext cx="7546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Forge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6840B-EB1D-EBFC-6772-FAE9C935E25E}"/>
              </a:ext>
            </a:extLst>
          </p:cNvPr>
          <p:cNvSpPr txBox="1"/>
          <p:nvPr/>
        </p:nvSpPr>
        <p:spPr>
          <a:xfrm>
            <a:off x="5341398" y="554114"/>
            <a:ext cx="1547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Glassblowing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0D0BC-A724-96E7-185C-28DF3CAFEB4F}"/>
              </a:ext>
            </a:extLst>
          </p:cNvPr>
          <p:cNvSpPr txBox="1"/>
          <p:nvPr/>
        </p:nvSpPr>
        <p:spPr>
          <a:xfrm>
            <a:off x="4792462" y="2109186"/>
            <a:ext cx="11289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Foundry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DFAFD-E696-F854-7748-3D59825F26CB}"/>
              </a:ext>
            </a:extLst>
          </p:cNvPr>
          <p:cNvSpPr txBox="1"/>
          <p:nvPr/>
        </p:nvSpPr>
        <p:spPr>
          <a:xfrm>
            <a:off x="3024327" y="4403038"/>
            <a:ext cx="2177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Welding &amp; Grinding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312FFC-8B76-7D76-D2A8-C1E716F58678}"/>
              </a:ext>
            </a:extLst>
          </p:cNvPr>
          <p:cNvSpPr txBox="1"/>
          <p:nvPr/>
        </p:nvSpPr>
        <p:spPr>
          <a:xfrm>
            <a:off x="9330431" y="5757908"/>
            <a:ext cx="1029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Storage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DF31E5BF-2BD0-AF6E-8010-DE37FAB6296A}"/>
              </a:ext>
            </a:extLst>
          </p:cNvPr>
          <p:cNvSpPr/>
          <p:nvPr/>
        </p:nvSpPr>
        <p:spPr>
          <a:xfrm>
            <a:off x="3195961" y="4772370"/>
            <a:ext cx="1674920" cy="29830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D6BAA39-470C-ECC0-10F6-076F6F0B242D}"/>
              </a:ext>
            </a:extLst>
          </p:cNvPr>
          <p:cNvSpPr/>
          <p:nvPr/>
        </p:nvSpPr>
        <p:spPr>
          <a:xfrm>
            <a:off x="9330431" y="6338656"/>
            <a:ext cx="1340528" cy="2308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81AEF-6148-4F6E-DCB1-991AF551C275}"/>
              </a:ext>
            </a:extLst>
          </p:cNvPr>
          <p:cNvSpPr txBox="1"/>
          <p:nvPr/>
        </p:nvSpPr>
        <p:spPr>
          <a:xfrm>
            <a:off x="2564167" y="5665396"/>
            <a:ext cx="201818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Nano-indenters, atom probes,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FC010F95-D954-B459-2A00-5AA4567FDE9D}"/>
              </a:ext>
            </a:extLst>
          </p:cNvPr>
          <p:cNvSpPr/>
          <p:nvPr/>
        </p:nvSpPr>
        <p:spPr>
          <a:xfrm>
            <a:off x="2735802" y="6286871"/>
            <a:ext cx="1674920" cy="29830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4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57D2-8868-F05B-FA25-B7292D51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Safety First!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Coordinating with Environmental Health and Safety</a:t>
            </a:r>
            <a:br>
              <a:rPr lang="en-US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C7DCB-3BFF-95A7-A0F1-4D91B3A2D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10987"/>
            <a:ext cx="10515600" cy="1485746"/>
          </a:xfrm>
        </p:spPr>
        <p:txBody>
          <a:bodyPr>
            <a:normAutofit/>
          </a:bodyPr>
          <a:lstStyle/>
          <a:p>
            <a:r>
              <a:rPr lang="en-US" dirty="0"/>
              <a:t>What equipment is most dangerous? Write safety procedures</a:t>
            </a:r>
          </a:p>
          <a:p>
            <a:r>
              <a:rPr lang="en-US" dirty="0"/>
              <a:t>How do you dispose of scrap? Metal recycling vs dumping</a:t>
            </a:r>
          </a:p>
          <a:p>
            <a:r>
              <a:rPr lang="en-US" dirty="0"/>
              <a:t>Ventilation? Hoods over the furnace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534F6-B4E2-E204-7AC9-D9F377614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807" y="3673554"/>
            <a:ext cx="8010617" cy="3108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B64BDC-C1FA-0931-A8CE-D9F2C21EBB7C}"/>
              </a:ext>
            </a:extLst>
          </p:cNvPr>
          <p:cNvSpPr txBox="1">
            <a:spLocks/>
          </p:cNvSpPr>
          <p:nvPr/>
        </p:nvSpPr>
        <p:spPr>
          <a:xfrm>
            <a:off x="349928" y="3673554"/>
            <a:ext cx="3165629" cy="3108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PPE</a:t>
            </a:r>
          </a:p>
          <a:p>
            <a:r>
              <a:rPr lang="en-US" dirty="0"/>
              <a:t>Safety Glasses</a:t>
            </a:r>
          </a:p>
          <a:p>
            <a:r>
              <a:rPr lang="en-US" dirty="0"/>
              <a:t>Long Pants</a:t>
            </a:r>
          </a:p>
          <a:p>
            <a:r>
              <a:rPr lang="en-US" dirty="0"/>
              <a:t>Closed-Toe Shoes</a:t>
            </a:r>
          </a:p>
          <a:p>
            <a:r>
              <a:rPr lang="en-US" dirty="0"/>
              <a:t>Hair Tied Back</a:t>
            </a:r>
          </a:p>
          <a:p>
            <a:r>
              <a:rPr lang="en-US" dirty="0"/>
              <a:t>No Jewelry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Gloves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Long Sleeves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Hearing Protection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99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5C897-381C-4EFA-F08E-CB152DEC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03" y="0"/>
            <a:ext cx="9013794" cy="3325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B82160-26EF-6584-789B-09DF37C0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876" y="3324650"/>
            <a:ext cx="5182247" cy="3533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98A3D0-9818-0E1A-3C0C-F23D8A05A462}"/>
              </a:ext>
            </a:extLst>
          </p:cNvPr>
          <p:cNvSpPr txBox="1"/>
          <p:nvPr/>
        </p:nvSpPr>
        <p:spPr>
          <a:xfrm>
            <a:off x="186431" y="3613212"/>
            <a:ext cx="3133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needs to be locked up?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Ignition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 Machinery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Anvils?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C22C1-FB68-7B14-998F-CBF1031DFF78}"/>
              </a:ext>
            </a:extLst>
          </p:cNvPr>
          <p:cNvSpPr txBox="1"/>
          <p:nvPr/>
        </p:nvSpPr>
        <p:spPr>
          <a:xfrm>
            <a:off x="186431" y="5090540"/>
            <a:ext cx="3133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gets keys?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Head Smith(s) (students)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Funding Prof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Building/Lab Manager</a:t>
            </a:r>
          </a:p>
        </p:txBody>
      </p:sp>
    </p:spTree>
    <p:extLst>
      <p:ext uri="{BB962C8B-B14F-4D97-AF65-F5344CB8AC3E}">
        <p14:creationId xmlns:p14="http://schemas.microsoft.com/office/powerpoint/2010/main" val="280193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1528-84F2-1BCD-0545-7A7B0870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equipment: What to buy?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E4C80-98DB-5B38-627D-702019DF3FE5}"/>
              </a:ext>
            </a:extLst>
          </p:cNvPr>
          <p:cNvSpPr txBox="1"/>
          <p:nvPr/>
        </p:nvSpPr>
        <p:spPr>
          <a:xfrm>
            <a:off x="177318" y="2073944"/>
            <a:ext cx="54023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equipment do you start with?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Propane? Coal? Induction?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Anvils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big? How many?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 Machinery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Power Hammer?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Treadle Hammer?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1060 large bar: Dies, </a:t>
            </a:r>
            <a:r>
              <a:rPr lang="en-US" dirty="0" err="1"/>
              <a:t>hardie</a:t>
            </a:r>
            <a:r>
              <a:rPr lang="en-US" dirty="0"/>
              <a:t> tools, punches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1045 large bar: Hammers, top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1018 various sizes: Tongs, hooks,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2CEC8-645D-E268-D4AA-06834F6AFAD3}"/>
              </a:ext>
            </a:extLst>
          </p:cNvPr>
          <p:cNvSpPr txBox="1"/>
          <p:nvPr/>
        </p:nvSpPr>
        <p:spPr>
          <a:xfrm>
            <a:off x="5917128" y="2073944"/>
            <a:ext cx="609755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can you make once you have stuff started?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ALWAYS need more tongs- great practice, great tools!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Hammers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heaviest you can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Rounding, cross peen, straight peen,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Hardie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Hot cuts, fullers, round swages, cone mandrels, turning forks, making rivets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Cutting, fullering, flattening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Punches/Chisels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Tong boss punches, hammer eye punches, chisels and fullers for texture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complicated- understand your machinery!</a:t>
            </a:r>
          </a:p>
        </p:txBody>
      </p:sp>
    </p:spTree>
    <p:extLst>
      <p:ext uri="{BB962C8B-B14F-4D97-AF65-F5344CB8AC3E}">
        <p14:creationId xmlns:p14="http://schemas.microsoft.com/office/powerpoint/2010/main" val="282743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D7DAACD-5CC4-B31C-EBFA-20C370986F7E}"/>
              </a:ext>
            </a:extLst>
          </p:cNvPr>
          <p:cNvSpPr txBox="1"/>
          <p:nvPr/>
        </p:nvSpPr>
        <p:spPr>
          <a:xfrm>
            <a:off x="221942" y="1946428"/>
            <a:ext cx="426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Forge: 100-lb Propane Tanks</a:t>
            </a:r>
          </a:p>
          <a:p>
            <a:r>
              <a:rPr lang="en-US" dirty="0">
                <a:hlinkClick r:id="rId2"/>
              </a:rPr>
              <a:t>NC Tool Shop: Large Blacksmith Forges (nctoolco.com)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B032-2192-2417-FF8A-624E2B493C87}"/>
              </a:ext>
            </a:extLst>
          </p:cNvPr>
          <p:cNvSpPr txBox="1"/>
          <p:nvPr/>
        </p:nvSpPr>
        <p:spPr>
          <a:xfrm>
            <a:off x="221942" y="834501"/>
            <a:ext cx="646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Personal Recommendations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EAC47-2F12-94D7-3553-8B1962FE1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92" y="2708799"/>
            <a:ext cx="1990725" cy="3943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CAC82-A6FB-1359-CA02-D5C3B2920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72" y="3023124"/>
            <a:ext cx="2047875" cy="331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D5F2A1-C9B5-952F-745B-B6AA379FE1C7}"/>
              </a:ext>
            </a:extLst>
          </p:cNvPr>
          <p:cNvSpPr txBox="1"/>
          <p:nvPr/>
        </p:nvSpPr>
        <p:spPr>
          <a:xfrm>
            <a:off x="4437262" y="1946428"/>
            <a:ext cx="775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Or Power Hammer:</a:t>
            </a:r>
          </a:p>
          <a:p>
            <a:r>
              <a:rPr lang="en-US" dirty="0"/>
              <a:t>Presses are quieter, slower, easier to control, easier to modify, a bit safer</a:t>
            </a:r>
          </a:p>
          <a:p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https://coaliron.com/products/25-ton-forging-press</a:t>
            </a:r>
            <a:endParaRPr lang="en-US" sz="1800" u="sng" kern="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MZ75 power hammer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C62EA3-E52C-0E10-CA58-444A83B759C9}"/>
              </a:ext>
            </a:extLst>
          </p:cNvPr>
          <p:cNvSpPr txBox="1"/>
          <p:nvPr/>
        </p:nvSpPr>
        <p:spPr>
          <a:xfrm>
            <a:off x="4437261" y="3200401"/>
            <a:ext cx="75919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Tongs, Hammers, Anvils:</a:t>
            </a:r>
          </a:p>
          <a:p>
            <a:r>
              <a:rPr lang="en-US" dirty="0">
                <a:hlinkClick r:id="rId7"/>
              </a:rPr>
              <a:t>Oleo Acres (oleoacresfarriersupply.com)</a:t>
            </a:r>
            <a:endParaRPr lang="en-US" dirty="0"/>
          </a:p>
          <a:p>
            <a:endParaRPr lang="en-US" dirty="0"/>
          </a:p>
          <a:p>
            <a:r>
              <a:rPr lang="en-US" dirty="0"/>
              <a:t>Tongs: Wolf-Jaw or V-Bit</a:t>
            </a:r>
          </a:p>
          <a:p>
            <a:r>
              <a:rPr lang="en-US" dirty="0"/>
              <a:t>Should fit ¼” stock up to ¾” stock (for making more tongs!)</a:t>
            </a:r>
          </a:p>
          <a:p>
            <a:endParaRPr lang="en-US" dirty="0"/>
          </a:p>
          <a:p>
            <a:r>
              <a:rPr lang="en-US" dirty="0"/>
              <a:t>Hammers: Cross-Peen vs Rounding</a:t>
            </a:r>
          </a:p>
          <a:p>
            <a:r>
              <a:rPr lang="en-US" dirty="0"/>
              <a:t>Lighter than you think: 2-3lb max, except for sledges</a:t>
            </a:r>
          </a:p>
          <a:p>
            <a:endParaRPr lang="en-US" dirty="0"/>
          </a:p>
          <a:p>
            <a:r>
              <a:rPr lang="en-US" dirty="0"/>
              <a:t>Anvils:</a:t>
            </a:r>
          </a:p>
          <a:p>
            <a:r>
              <a:rPr lang="en-US" dirty="0"/>
              <a:t>Talk to local smiths! Harbor Freight is fine to start…</a:t>
            </a:r>
          </a:p>
        </p:txBody>
      </p:sp>
    </p:spTree>
    <p:extLst>
      <p:ext uri="{BB962C8B-B14F-4D97-AF65-F5344CB8AC3E}">
        <p14:creationId xmlns:p14="http://schemas.microsoft.com/office/powerpoint/2010/main" val="208810464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1506</TotalTime>
  <Words>1042</Words>
  <Application>Microsoft Office PowerPoint</Application>
  <PresentationFormat>Widescreen</PresentationFormat>
  <Paragraphs>193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Agency FB</vt:lpstr>
      <vt:lpstr>Algerian</vt:lpstr>
      <vt:lpstr>Arial</vt:lpstr>
      <vt:lpstr>Calibri</vt:lpstr>
      <vt:lpstr>Segoe UI</vt:lpstr>
      <vt:lpstr>Trebuchet MS</vt:lpstr>
      <vt:lpstr>Berlin</vt:lpstr>
      <vt:lpstr>How To Start: FORGING CLUB</vt:lpstr>
      <vt:lpstr>Summary</vt:lpstr>
      <vt:lpstr>Colorado School of Mines</vt:lpstr>
      <vt:lpstr>Where are you all at?</vt:lpstr>
      <vt:lpstr>PowerPoint Presentation</vt:lpstr>
      <vt:lpstr>Safety First! Coordinating with Environmental Health and Safety </vt:lpstr>
      <vt:lpstr>PowerPoint Presentation</vt:lpstr>
      <vt:lpstr>Starting equipment: What to buy?</vt:lpstr>
      <vt:lpstr>PowerPoint Presentation</vt:lpstr>
      <vt:lpstr>Intro Classes</vt:lpstr>
      <vt:lpstr>Teaching  Basics and Safety </vt:lpstr>
      <vt:lpstr>How to Maintain: Building Equipment</vt:lpstr>
      <vt:lpstr>Reaching Student Audiences Connecting with Classes, Clubs, Comps, Locals, and Research </vt:lpstr>
      <vt:lpstr>Open Shop  Encouraging Creativity and Exploration 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Start: FORGING CLUB</dc:title>
  <dc:creator>Mason Weems</dc:creator>
  <cp:lastModifiedBy>Mason Weems (Student)</cp:lastModifiedBy>
  <cp:revision>2</cp:revision>
  <dcterms:created xsi:type="dcterms:W3CDTF">2023-09-25T14:12:23Z</dcterms:created>
  <dcterms:modified xsi:type="dcterms:W3CDTF">2024-10-09T17:38:02Z</dcterms:modified>
</cp:coreProperties>
</file>